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90" r:id="rId3"/>
    <p:sldId id="259" r:id="rId4"/>
    <p:sldId id="277" r:id="rId5"/>
    <p:sldId id="278" r:id="rId6"/>
    <p:sldId id="263" r:id="rId7"/>
    <p:sldId id="285" r:id="rId8"/>
    <p:sldId id="287" r:id="rId9"/>
    <p:sldId id="288" r:id="rId10"/>
    <p:sldId id="28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BDF"/>
    <a:srgbClr val="C0C0C0"/>
    <a:srgbClr val="447EC4"/>
    <a:srgbClr val="2A684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4" autoAdjust="0"/>
    <p:restoredTop sz="94660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DF05D8-B87E-44AF-91A7-A4084BE6E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00138-7FB4-47EC-8D09-EA69E1666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E8CADB-C641-410F-8926-D1F3DAFA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04AA1-7B05-44AC-AAFE-0891C45DF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1158584-2220-4F07-8FD1-22D808B1A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C47FB-BDC9-4AC9-856B-AE8B4CB0D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1D3C5-6F1F-41D5-BAD1-84493846A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E920E-18D4-49B5-8BBD-BE3B772E0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5B1467-8AA7-495B-9052-A11CABFF7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59043-7C3B-4FA3-B273-EE4A172AD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C811D1-7715-4A24-ADC0-BFB2E5B361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9FE2CB-87D3-4E12-8816-4B82B132D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3786182" y="5286388"/>
            <a:ext cx="535781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24070" y="3143248"/>
            <a:ext cx="6919930" cy="952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Операционная система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D</a:t>
            </a:r>
            <a:r>
              <a:rPr lang="en-US" dirty="0" smtClean="0">
                <a:solidFill>
                  <a:srgbClr val="FF0000"/>
                </a:solidFill>
              </a:rPr>
              <a:t>OS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838200" y="1676400"/>
            <a:ext cx="56388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54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Конец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AutoShape 3"/>
          <p:cNvSpPr>
            <a:spLocks noChangeArrowheads="1"/>
          </p:cNvSpPr>
          <p:nvPr/>
        </p:nvSpPr>
        <p:spPr bwMode="gray">
          <a:xfrm>
            <a:off x="381000" y="1447800"/>
            <a:ext cx="5791200" cy="4495800"/>
          </a:xfrm>
          <a:prstGeom prst="rightArrow">
            <a:avLst>
              <a:gd name="adj1" fmla="val 79306"/>
              <a:gd name="adj2" fmla="val 31905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blackWhite">
          <a:xfrm>
            <a:off x="684213" y="2060575"/>
            <a:ext cx="4038600" cy="143986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b="1"/>
          </a:p>
          <a:p>
            <a:pPr algn="ctr">
              <a:spcBef>
                <a:spcPct val="50000"/>
              </a:spcBef>
            </a:pPr>
            <a:r>
              <a:rPr lang="ru-RU" b="1"/>
              <a:t>Ознакомиться с командами </a:t>
            </a:r>
            <a:r>
              <a:rPr lang="en-US" b="1"/>
              <a:t/>
            </a:r>
            <a:br>
              <a:rPr lang="en-US" b="1"/>
            </a:br>
            <a:r>
              <a:rPr lang="en-US" b="1"/>
              <a:t>MS-DOS</a:t>
            </a:r>
            <a:endParaRPr lang="ru-RU" b="1"/>
          </a:p>
          <a:p>
            <a:pPr algn="ctr"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95237" name="AutoShape 5"/>
          <p:cNvSpPr>
            <a:spLocks noChangeArrowheads="1"/>
          </p:cNvSpPr>
          <p:nvPr/>
        </p:nvSpPr>
        <p:spPr bwMode="blackWhite">
          <a:xfrm>
            <a:off x="755650" y="3860800"/>
            <a:ext cx="4038600" cy="14224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/>
              <a:t>Отработать навыки ввода команд</a:t>
            </a:r>
            <a:endParaRPr lang="en-US" b="1"/>
          </a:p>
        </p:txBody>
      </p:sp>
      <p:sp>
        <p:nvSpPr>
          <p:cNvPr id="95239" name="AutoShape 7"/>
          <p:cNvSpPr>
            <a:spLocks noChangeArrowheads="1"/>
          </p:cNvSpPr>
          <p:nvPr/>
        </p:nvSpPr>
        <p:spPr bwMode="auto">
          <a:xfrm>
            <a:off x="5943600" y="29718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Цель урока</a:t>
            </a: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2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en-US" dirty="0" smtClean="0"/>
              <a:t>MS DOS</a:t>
            </a:r>
            <a:r>
              <a:rPr lang="ru-RU" dirty="0" smtClean="0"/>
              <a:t>?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619125" y="1712913"/>
            <a:ext cx="7686675" cy="4513262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sz="2400" dirty="0" smtClean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MS DOS </a:t>
            </a:r>
            <a:r>
              <a:rPr lang="ru-RU" sz="2400" dirty="0" smtClean="0"/>
              <a:t>(</a:t>
            </a:r>
            <a:r>
              <a:rPr lang="ru-RU" sz="2400" dirty="0" err="1" smtClean="0"/>
              <a:t>Micro</a:t>
            </a:r>
            <a:r>
              <a:rPr lang="en-US" sz="2400" dirty="0" smtClean="0"/>
              <a:t>s</a:t>
            </a:r>
            <a:r>
              <a:rPr lang="ru-RU" sz="2400" dirty="0" err="1" smtClean="0"/>
              <a:t>oft</a:t>
            </a:r>
            <a:r>
              <a:rPr lang="ru-RU" sz="2400" dirty="0" smtClean="0"/>
              <a:t> </a:t>
            </a:r>
            <a:r>
              <a:rPr lang="ru-RU" sz="2400" dirty="0" err="1" smtClean="0"/>
              <a:t>Disk</a:t>
            </a:r>
            <a:r>
              <a:rPr lang="ru-RU" sz="2400" dirty="0" smtClean="0"/>
              <a:t> </a:t>
            </a:r>
            <a:r>
              <a:rPr lang="ru-RU" sz="2400" dirty="0" err="1" smtClean="0"/>
              <a:t>Operation</a:t>
            </a:r>
            <a:r>
              <a:rPr lang="ru-RU" sz="2400" dirty="0" smtClean="0"/>
              <a:t> </a:t>
            </a:r>
            <a:r>
              <a:rPr lang="ru-RU" sz="2400" dirty="0" err="1" smtClean="0"/>
              <a:t>System</a:t>
            </a:r>
            <a:r>
              <a:rPr lang="ru-RU" sz="2400" dirty="0" smtClean="0"/>
              <a:t>) - дисковая операционная система, т.е. операционная система, расположенная на дисках. Разработчиком MS-DOS является Корпорация </a:t>
            </a:r>
            <a:r>
              <a:rPr lang="ru-RU" sz="2400" dirty="0" err="1" smtClean="0"/>
              <a:t>Microsoft</a:t>
            </a:r>
            <a:r>
              <a:rPr lang="ru-RU" sz="2400" dirty="0" smtClean="0"/>
              <a:t> в 1981 г.  </a:t>
            </a:r>
          </a:p>
          <a:p>
            <a:pPr algn="just">
              <a:lnSpc>
                <a:spcPct val="80000"/>
              </a:lnSpc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Операционная система </a:t>
            </a:r>
            <a:r>
              <a:rPr lang="ru-RU" sz="2400" dirty="0" smtClean="0"/>
              <a:t>- это программа, координирующая действия вычислительной машины; под ее управлением осуществляется выполнение программ. </a:t>
            </a:r>
            <a:endParaRPr lang="en-US" sz="2400" b="1" dirty="0"/>
          </a:p>
          <a:p>
            <a:pPr lvl="1">
              <a:lnSpc>
                <a:spcPct val="8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Модули </a:t>
            </a:r>
            <a:r>
              <a:rPr lang="en-US" dirty="0" smtClean="0"/>
              <a:t>DOS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88105" name="Group 41"/>
          <p:cNvGrpSpPr>
            <a:grpSpLocks/>
          </p:cNvGrpSpPr>
          <p:nvPr/>
        </p:nvGrpSpPr>
        <p:grpSpPr bwMode="auto">
          <a:xfrm>
            <a:off x="2143108" y="1428736"/>
            <a:ext cx="6215106" cy="685800"/>
            <a:chOff x="1296" y="1824"/>
            <a:chExt cx="2976" cy="432"/>
          </a:xfrm>
        </p:grpSpPr>
        <p:sp>
          <p:nvSpPr>
            <p:cNvPr id="88106" name="AutoShape 4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accent2"/>
              </a:solidFill>
              <a:round/>
              <a:headEnd/>
              <a:tailEnd/>
            </a:ln>
            <a:effectLst>
              <a:outerShdw dist="99190" dir="2388334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07" name="AutoShape 4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08" name="Text Box 4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/>
            </a:p>
          </p:txBody>
        </p:sp>
        <p:sp>
          <p:nvSpPr>
            <p:cNvPr id="88109" name="Text Box 45"/>
            <p:cNvSpPr txBox="1">
              <a:spLocks noChangeArrowheads="1"/>
            </p:cNvSpPr>
            <p:nvPr/>
          </p:nvSpPr>
          <p:spPr bwMode="gray">
            <a:xfrm>
              <a:off x="1393" y="1886"/>
              <a:ext cx="19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88110" name="Group 46"/>
          <p:cNvGrpSpPr>
            <a:grpSpLocks/>
          </p:cNvGrpSpPr>
          <p:nvPr/>
        </p:nvGrpSpPr>
        <p:grpSpPr bwMode="auto">
          <a:xfrm>
            <a:off x="2143108" y="2285992"/>
            <a:ext cx="6215106" cy="685800"/>
            <a:chOff x="1296" y="1824"/>
            <a:chExt cx="2976" cy="432"/>
          </a:xfrm>
        </p:grpSpPr>
        <p:sp>
          <p:nvSpPr>
            <p:cNvPr id="88111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  <a:effectLst>
              <a:outerShdw dist="99190" dir="2388334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12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13" name="Text Box 4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/>
            </a:p>
          </p:txBody>
        </p:sp>
        <p:sp>
          <p:nvSpPr>
            <p:cNvPr id="88114" name="Text Box 50"/>
            <p:cNvSpPr txBox="1">
              <a:spLocks noChangeArrowheads="1"/>
            </p:cNvSpPr>
            <p:nvPr/>
          </p:nvSpPr>
          <p:spPr bwMode="gray">
            <a:xfrm>
              <a:off x="1393" y="1886"/>
              <a:ext cx="19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88115" name="Group 51"/>
          <p:cNvGrpSpPr>
            <a:grpSpLocks/>
          </p:cNvGrpSpPr>
          <p:nvPr/>
        </p:nvGrpSpPr>
        <p:grpSpPr bwMode="auto">
          <a:xfrm>
            <a:off x="2143108" y="3214686"/>
            <a:ext cx="6286544" cy="685800"/>
            <a:chOff x="1296" y="1824"/>
            <a:chExt cx="2976" cy="432"/>
          </a:xfrm>
        </p:grpSpPr>
        <p:sp>
          <p:nvSpPr>
            <p:cNvPr id="88116" name="AutoShape 5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hlink"/>
              </a:solidFill>
              <a:round/>
              <a:headEnd/>
              <a:tailEnd/>
            </a:ln>
            <a:effectLst>
              <a:outerShdw dist="99190" dir="2388334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17" name="AutoShape 5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18" name="Text Box 5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endParaRPr lang="en-US" b="1" dirty="0"/>
            </a:p>
          </p:txBody>
        </p:sp>
        <p:sp>
          <p:nvSpPr>
            <p:cNvPr id="88119" name="Text Box 55"/>
            <p:cNvSpPr txBox="1">
              <a:spLocks noChangeArrowheads="1"/>
            </p:cNvSpPr>
            <p:nvPr/>
          </p:nvSpPr>
          <p:spPr bwMode="gray">
            <a:xfrm>
              <a:off x="1393" y="1886"/>
              <a:ext cx="190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88120" name="Group 56"/>
          <p:cNvGrpSpPr>
            <a:grpSpLocks/>
          </p:cNvGrpSpPr>
          <p:nvPr/>
        </p:nvGrpSpPr>
        <p:grpSpPr bwMode="auto">
          <a:xfrm>
            <a:off x="2143108" y="4071942"/>
            <a:ext cx="6286544" cy="685800"/>
            <a:chOff x="1296" y="1824"/>
            <a:chExt cx="2976" cy="432"/>
          </a:xfrm>
        </p:grpSpPr>
        <p:sp>
          <p:nvSpPr>
            <p:cNvPr id="88121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>
              <a:outerShdw dist="99190" dir="2388334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22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8124" name="Text Box 60"/>
            <p:cNvSpPr txBox="1">
              <a:spLocks noChangeArrowheads="1"/>
            </p:cNvSpPr>
            <p:nvPr/>
          </p:nvSpPr>
          <p:spPr bwMode="gray">
            <a:xfrm>
              <a:off x="1393" y="1886"/>
              <a:ext cx="18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000364" y="1571612"/>
            <a:ext cx="47863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базовая система ввода/вывода (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BIOS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928926" y="2428868"/>
            <a:ext cx="5429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блок начальной загрузки (системный загрузчик)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071802" y="3429000"/>
            <a:ext cx="3071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модуль расширения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BIOS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071802" y="4214818"/>
            <a:ext cx="4000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модуль обработки прерываний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9" name="Group 56"/>
          <p:cNvGrpSpPr>
            <a:grpSpLocks/>
          </p:cNvGrpSpPr>
          <p:nvPr/>
        </p:nvGrpSpPr>
        <p:grpSpPr bwMode="auto">
          <a:xfrm>
            <a:off x="2214546" y="5000636"/>
            <a:ext cx="6215106" cy="685800"/>
            <a:chOff x="1296" y="1824"/>
            <a:chExt cx="2976" cy="432"/>
          </a:xfrm>
        </p:grpSpPr>
        <p:sp>
          <p:nvSpPr>
            <p:cNvPr id="30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>
              <a:outerShdw dist="99190" dir="2388334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1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bg2">
                <a:lumMod val="50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2" name="Text Box 60"/>
            <p:cNvSpPr txBox="1">
              <a:spLocks noChangeArrowheads="1"/>
            </p:cNvSpPr>
            <p:nvPr/>
          </p:nvSpPr>
          <p:spPr bwMode="gray">
            <a:xfrm>
              <a:off x="1393" y="1886"/>
              <a:ext cx="18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33" name="Group 56"/>
          <p:cNvGrpSpPr>
            <a:grpSpLocks/>
          </p:cNvGrpSpPr>
          <p:nvPr/>
        </p:nvGrpSpPr>
        <p:grpSpPr bwMode="auto">
          <a:xfrm>
            <a:off x="2214546" y="5857892"/>
            <a:ext cx="6286544" cy="685800"/>
            <a:chOff x="1296" y="1824"/>
            <a:chExt cx="2976" cy="432"/>
          </a:xfrm>
        </p:grpSpPr>
        <p:sp>
          <p:nvSpPr>
            <p:cNvPr id="34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  <a:effectLst>
              <a:outerShdw dist="99190" dir="2388334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5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bg2">
                <a:lumMod val="25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6" name="Text Box 60"/>
            <p:cNvSpPr txBox="1">
              <a:spLocks noChangeArrowheads="1"/>
            </p:cNvSpPr>
            <p:nvPr/>
          </p:nvSpPr>
          <p:spPr bwMode="gray">
            <a:xfrm>
              <a:off x="1393" y="1886"/>
              <a:ext cx="188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214678" y="5214950"/>
            <a:ext cx="3000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командный процессор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286116" y="6072206"/>
            <a:ext cx="24288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утилиты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DOS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  <p:bldP spid="19459" grpId="0"/>
      <p:bldP spid="19460" grpId="0"/>
      <p:bldP spid="19461" grpId="0"/>
      <p:bldP spid="194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Размещение модулей </a:t>
            </a:r>
            <a:endParaRPr lang="en-US" sz="2000" dirty="0"/>
          </a:p>
        </p:txBody>
      </p:sp>
      <p:grpSp>
        <p:nvGrpSpPr>
          <p:cNvPr id="89123" name="Group 35"/>
          <p:cNvGrpSpPr>
            <a:grpSpLocks/>
          </p:cNvGrpSpPr>
          <p:nvPr/>
        </p:nvGrpSpPr>
        <p:grpSpPr bwMode="auto">
          <a:xfrm>
            <a:off x="428914" y="1752600"/>
            <a:ext cx="6733886" cy="1226122"/>
            <a:chOff x="-134" y="1008"/>
            <a:chExt cx="5030" cy="912"/>
          </a:xfrm>
        </p:grpSpPr>
        <p:sp>
          <p:nvSpPr>
            <p:cNvPr id="89124" name="AutoShape 36"/>
            <p:cNvSpPr>
              <a:spLocks noChangeArrowheads="1"/>
            </p:cNvSpPr>
            <p:nvPr/>
          </p:nvSpPr>
          <p:spPr bwMode="gray">
            <a:xfrm>
              <a:off x="-134" y="1008"/>
              <a:ext cx="5030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9125" name="Group 37"/>
            <p:cNvGrpSpPr>
              <a:grpSpLocks/>
            </p:cNvGrpSpPr>
            <p:nvPr/>
          </p:nvGrpSpPr>
          <p:grpSpPr bwMode="auto">
            <a:xfrm>
              <a:off x="-28" y="1092"/>
              <a:ext cx="1794" cy="802"/>
              <a:chOff x="-28" y="1092"/>
              <a:chExt cx="1794" cy="802"/>
            </a:xfrm>
          </p:grpSpPr>
          <p:sp>
            <p:nvSpPr>
              <p:cNvPr id="89126" name="AutoShape 38"/>
              <p:cNvSpPr>
                <a:spLocks noChangeArrowheads="1"/>
              </p:cNvSpPr>
              <p:nvPr/>
            </p:nvSpPr>
            <p:spPr bwMode="gray">
              <a:xfrm>
                <a:off x="-28" y="1092"/>
                <a:ext cx="1794" cy="79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9127" name="Freeform 39"/>
              <p:cNvSpPr>
                <a:spLocks/>
              </p:cNvSpPr>
              <p:nvPr/>
            </p:nvSpPr>
            <p:spPr bwMode="gray">
              <a:xfrm>
                <a:off x="506" y="1140"/>
                <a:ext cx="924" cy="58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128" name="Text Box 40"/>
              <p:cNvSpPr txBox="1">
                <a:spLocks noChangeArrowheads="1"/>
              </p:cNvSpPr>
              <p:nvPr/>
            </p:nvSpPr>
            <p:spPr bwMode="gray">
              <a:xfrm>
                <a:off x="133" y="1139"/>
                <a:ext cx="1478" cy="7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sz="2000" b="1" kern="0" cap="small" dirty="0" smtClean="0">
                    <a:latin typeface="Times New Roman" pitchFamily="18" charset="0"/>
                    <a:cs typeface="Times New Roman" pitchFamily="18" charset="0"/>
                  </a:rPr>
                  <a:t>ПЗУ системного блока</a:t>
                </a:r>
                <a:endParaRPr lang="en-US" sz="2000" b="1" kern="0" cap="small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9129" name="Text Box 41"/>
            <p:cNvSpPr txBox="1">
              <a:spLocks noChangeArrowheads="1"/>
            </p:cNvSpPr>
            <p:nvPr/>
          </p:nvSpPr>
          <p:spPr bwMode="gray">
            <a:xfrm>
              <a:off x="1840" y="1352"/>
              <a:ext cx="2928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ru-RU" sz="1600" b="1" dirty="0" smtClean="0">
                  <a:solidFill>
                    <a:srgbClr val="000000"/>
                  </a:solidFill>
                </a:rPr>
                <a:t>Базовая система ввода/вывода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" name="Group 35"/>
          <p:cNvGrpSpPr>
            <a:grpSpLocks/>
          </p:cNvGrpSpPr>
          <p:nvPr/>
        </p:nvGrpSpPr>
        <p:grpSpPr bwMode="auto">
          <a:xfrm>
            <a:off x="428596" y="3214686"/>
            <a:ext cx="6733886" cy="1226122"/>
            <a:chOff x="-134" y="1008"/>
            <a:chExt cx="5030" cy="912"/>
          </a:xfrm>
        </p:grpSpPr>
        <p:sp>
          <p:nvSpPr>
            <p:cNvPr id="28" name="AutoShape 36"/>
            <p:cNvSpPr>
              <a:spLocks noChangeArrowheads="1"/>
            </p:cNvSpPr>
            <p:nvPr/>
          </p:nvSpPr>
          <p:spPr bwMode="gray">
            <a:xfrm>
              <a:off x="-134" y="1008"/>
              <a:ext cx="5030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9" name="Group 37"/>
            <p:cNvGrpSpPr>
              <a:grpSpLocks/>
            </p:cNvGrpSpPr>
            <p:nvPr/>
          </p:nvGrpSpPr>
          <p:grpSpPr bwMode="auto">
            <a:xfrm>
              <a:off x="-28" y="1092"/>
              <a:ext cx="1794" cy="791"/>
              <a:chOff x="-28" y="1092"/>
              <a:chExt cx="1794" cy="791"/>
            </a:xfrm>
          </p:grpSpPr>
          <p:sp>
            <p:nvSpPr>
              <p:cNvPr id="31" name="AutoShape 38"/>
              <p:cNvSpPr>
                <a:spLocks noChangeArrowheads="1"/>
              </p:cNvSpPr>
              <p:nvPr/>
            </p:nvSpPr>
            <p:spPr bwMode="gray">
              <a:xfrm>
                <a:off x="-28" y="1092"/>
                <a:ext cx="1794" cy="79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 smtClean="0"/>
                  <a:t>Системная </a:t>
                </a:r>
              </a:p>
              <a:p>
                <a:pPr algn="ctr"/>
                <a:r>
                  <a:rPr lang="ru-RU" sz="2000" b="1" dirty="0" smtClean="0"/>
                  <a:t>дискета</a:t>
                </a:r>
                <a:endParaRPr lang="ru-RU" sz="2000" b="1" dirty="0"/>
              </a:p>
            </p:txBody>
          </p:sp>
          <p:sp>
            <p:nvSpPr>
              <p:cNvPr id="32" name="Freeform 39"/>
              <p:cNvSpPr>
                <a:spLocks/>
              </p:cNvSpPr>
              <p:nvPr/>
            </p:nvSpPr>
            <p:spPr bwMode="gray">
              <a:xfrm>
                <a:off x="506" y="1140"/>
                <a:ext cx="924" cy="58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" name="Text Box 41"/>
            <p:cNvSpPr txBox="1">
              <a:spLocks noChangeArrowheads="1"/>
            </p:cNvSpPr>
            <p:nvPr/>
          </p:nvSpPr>
          <p:spPr bwMode="gray">
            <a:xfrm>
              <a:off x="1787" y="1139"/>
              <a:ext cx="2928" cy="6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sz="1600" b="1" dirty="0" smtClean="0">
                  <a:solidFill>
                    <a:srgbClr val="000000"/>
                  </a:solidFill>
                </a:rPr>
                <a:t>Блок начальной загрузки</a:t>
              </a:r>
            </a:p>
            <a:p>
              <a:pPr eaLnBrk="0" hangingPunct="0"/>
              <a:r>
                <a:rPr lang="ru-RU" sz="1600" b="1" dirty="0" smtClean="0">
                  <a:solidFill>
                    <a:srgbClr val="000000"/>
                  </a:solidFill>
                </a:rPr>
                <a:t>Модуль расширения </a:t>
              </a:r>
              <a:r>
                <a:rPr lang="en-US" sz="1600" b="1" dirty="0" smtClean="0">
                  <a:solidFill>
                    <a:srgbClr val="000000"/>
                  </a:solidFill>
                </a:rPr>
                <a:t>BIOS</a:t>
              </a:r>
            </a:p>
            <a:p>
              <a:pPr eaLnBrk="0" hangingPunct="0"/>
              <a:r>
                <a:rPr lang="ru-RU" sz="1600" b="1" dirty="0" smtClean="0">
                  <a:solidFill>
                    <a:srgbClr val="000000"/>
                  </a:solidFill>
                </a:rPr>
                <a:t>Модуль обработки прерываний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428596" y="4786322"/>
            <a:ext cx="6733886" cy="1226122"/>
            <a:chOff x="-134" y="1008"/>
            <a:chExt cx="5030" cy="912"/>
          </a:xfrm>
        </p:grpSpPr>
        <p:sp>
          <p:nvSpPr>
            <p:cNvPr id="35" name="AutoShape 36"/>
            <p:cNvSpPr>
              <a:spLocks noChangeArrowheads="1"/>
            </p:cNvSpPr>
            <p:nvPr/>
          </p:nvSpPr>
          <p:spPr bwMode="gray">
            <a:xfrm>
              <a:off x="-134" y="1008"/>
              <a:ext cx="5030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-28" y="1092"/>
              <a:ext cx="1794" cy="791"/>
              <a:chOff x="-28" y="1092"/>
              <a:chExt cx="1794" cy="791"/>
            </a:xfrm>
          </p:grpSpPr>
          <p:sp>
            <p:nvSpPr>
              <p:cNvPr id="38" name="AutoShape 38"/>
              <p:cNvSpPr>
                <a:spLocks noChangeArrowheads="1"/>
              </p:cNvSpPr>
              <p:nvPr/>
            </p:nvSpPr>
            <p:spPr bwMode="gray">
              <a:xfrm>
                <a:off x="-28" y="1092"/>
                <a:ext cx="1794" cy="79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" name="Freeform 39"/>
              <p:cNvSpPr>
                <a:spLocks/>
              </p:cNvSpPr>
              <p:nvPr/>
            </p:nvSpPr>
            <p:spPr bwMode="gray">
              <a:xfrm>
                <a:off x="506" y="1140"/>
                <a:ext cx="924" cy="58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840" y="1274"/>
              <a:ext cx="2928" cy="4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ru-RU" sz="1600" b="1" dirty="0" smtClean="0">
                  <a:solidFill>
                    <a:srgbClr val="000000"/>
                  </a:solidFill>
                </a:rPr>
                <a:t>Командный процессор</a:t>
              </a:r>
            </a:p>
            <a:p>
              <a:pPr eaLnBrk="0" hangingPunct="0"/>
              <a:r>
                <a:rPr lang="ru-RU" sz="1600" b="1" dirty="0" smtClean="0">
                  <a:solidFill>
                    <a:srgbClr val="000000"/>
                  </a:solidFill>
                </a:rPr>
                <a:t>Утилиты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40"/>
          <p:cNvSpPr txBox="1">
            <a:spLocks noChangeArrowheads="1"/>
          </p:cNvSpPr>
          <p:nvPr/>
        </p:nvSpPr>
        <p:spPr bwMode="gray">
          <a:xfrm>
            <a:off x="785786" y="5072074"/>
            <a:ext cx="1978665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kern="0" cap="small" dirty="0" smtClean="0">
                <a:latin typeface="Times New Roman" pitchFamily="18" charset="0"/>
                <a:cs typeface="Times New Roman" pitchFamily="18" charset="0"/>
              </a:rPr>
              <a:t>Системный диск</a:t>
            </a:r>
            <a:endParaRPr lang="en-US" sz="2000" b="1" kern="0" cap="smal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Файловая система</a:t>
            </a:r>
            <a:endParaRPr lang="en-US" sz="1800" dirty="0"/>
          </a:p>
        </p:txBody>
      </p:sp>
      <p:sp>
        <p:nvSpPr>
          <p:cNvPr id="2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 другие…</a:t>
            </a:r>
            <a:endParaRPr lang="en-US" dirty="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1143000" y="2395231"/>
            <a:ext cx="6773286" cy="3317392"/>
            <a:chOff x="528" y="1339"/>
            <a:chExt cx="4703" cy="1628"/>
          </a:xfrm>
        </p:grpSpPr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>
              <a:off x="4000" y="2583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gray">
            <a:xfrm>
              <a:off x="4050" y="2688"/>
              <a:ext cx="115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</a:rPr>
                <a:t>графические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AutoShape 14"/>
            <p:cNvSpPr>
              <a:spLocks noChangeArrowheads="1"/>
            </p:cNvSpPr>
            <p:nvPr/>
          </p:nvSpPr>
          <p:spPr bwMode="gray">
            <a:xfrm>
              <a:off x="528" y="2583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73732" name="Group 4"/>
            <p:cNvGrpSpPr>
              <a:grpSpLocks/>
            </p:cNvGrpSpPr>
            <p:nvPr/>
          </p:nvGrpSpPr>
          <p:grpSpPr bwMode="auto">
            <a:xfrm>
              <a:off x="1824" y="1339"/>
              <a:ext cx="2014" cy="1430"/>
              <a:chOff x="1872" y="1915"/>
              <a:chExt cx="2014" cy="1430"/>
            </a:xfrm>
          </p:grpSpPr>
          <p:sp>
            <p:nvSpPr>
              <p:cNvPr id="73733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34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36" name="Oval 8"/>
              <p:cNvSpPr>
                <a:spLocks noChangeArrowheads="1"/>
              </p:cNvSpPr>
              <p:nvPr/>
            </p:nvSpPr>
            <p:spPr bwMode="gray">
              <a:xfrm>
                <a:off x="2078" y="2072"/>
                <a:ext cx="1615" cy="1192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37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38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3739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3740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3741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73742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7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363" y="1780"/>
              <a:ext cx="960" cy="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chemeClr val="bg1"/>
                  </a:solidFill>
                </a:rPr>
                <a:t>Типы </a:t>
              </a:r>
            </a:p>
            <a:p>
              <a:pPr algn="ctr" eaLnBrk="0" hangingPunct="0"/>
              <a:r>
                <a:rPr lang="ru-RU" sz="2400" b="1" dirty="0" smtClean="0">
                  <a:solidFill>
                    <a:schemeClr val="bg1"/>
                  </a:solidFill>
                </a:rPr>
                <a:t>файлов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73750" name="Text Box 22"/>
            <p:cNvSpPr txBox="1">
              <a:spLocks noChangeArrowheads="1"/>
            </p:cNvSpPr>
            <p:nvPr/>
          </p:nvSpPr>
          <p:spPr bwMode="gray">
            <a:xfrm>
              <a:off x="726" y="1706"/>
              <a:ext cx="743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chemeClr val="bg1"/>
                  </a:solidFill>
                </a:rPr>
                <a:t>text, bat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3751" name="Text Box 23"/>
            <p:cNvSpPr txBox="1">
              <a:spLocks noChangeArrowheads="1"/>
            </p:cNvSpPr>
            <p:nvPr/>
          </p:nvSpPr>
          <p:spPr bwMode="gray">
            <a:xfrm>
              <a:off x="726" y="2022"/>
              <a:ext cx="769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chemeClr val="bg1"/>
                  </a:solidFill>
                </a:rPr>
                <a:t>pas, bas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3752" name="Text Box 24"/>
            <p:cNvSpPr txBox="1">
              <a:spLocks noChangeArrowheads="1"/>
            </p:cNvSpPr>
            <p:nvPr/>
          </p:nvSpPr>
          <p:spPr bwMode="gray">
            <a:xfrm>
              <a:off x="726" y="2372"/>
              <a:ext cx="814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chemeClr val="bg1"/>
                  </a:solidFill>
                </a:rPr>
                <a:t>com, exe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3753" name="Text Box 25"/>
            <p:cNvSpPr txBox="1">
              <a:spLocks noChangeArrowheads="1"/>
            </p:cNvSpPr>
            <p:nvPr/>
          </p:nvSpPr>
          <p:spPr bwMode="gray">
            <a:xfrm>
              <a:off x="4149" y="1706"/>
              <a:ext cx="96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</a:rPr>
                <a:t>текстовые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3754" name="Text Box 26"/>
            <p:cNvSpPr txBox="1">
              <a:spLocks noChangeArrowheads="1"/>
            </p:cNvSpPr>
            <p:nvPr/>
          </p:nvSpPr>
          <p:spPr bwMode="gray">
            <a:xfrm>
              <a:off x="4000" y="1987"/>
              <a:ext cx="1227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</a:rPr>
                <a:t>язык Паскаль</a:t>
              </a:r>
            </a:p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</a:rPr>
                <a:t>Бейсик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3755" name="Text Box 27"/>
            <p:cNvSpPr txBox="1">
              <a:spLocks noChangeArrowheads="1"/>
            </p:cNvSpPr>
            <p:nvPr/>
          </p:nvSpPr>
          <p:spPr bwMode="gray">
            <a:xfrm>
              <a:off x="4000" y="2372"/>
              <a:ext cx="123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</a:rPr>
                <a:t>исполняемые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 Box 24"/>
            <p:cNvSpPr txBox="1">
              <a:spLocks noChangeArrowheads="1"/>
            </p:cNvSpPr>
            <p:nvPr/>
          </p:nvSpPr>
          <p:spPr bwMode="gray">
            <a:xfrm>
              <a:off x="578" y="2723"/>
              <a:ext cx="108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chemeClr val="bg1"/>
                  </a:solidFill>
                </a:rPr>
                <a:t>jpg, gif, bmp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Группы команд </a:t>
            </a:r>
            <a:r>
              <a:rPr lang="en-US" dirty="0" smtClean="0"/>
              <a:t>DOS</a:t>
            </a:r>
            <a:endParaRPr lang="en-US" dirty="0"/>
          </a:p>
        </p:txBody>
      </p:sp>
      <p:grpSp>
        <p:nvGrpSpPr>
          <p:cNvPr id="97298" name="Group 18"/>
          <p:cNvGrpSpPr>
            <a:grpSpLocks/>
          </p:cNvGrpSpPr>
          <p:nvPr/>
        </p:nvGrpSpPr>
        <p:grpSpPr bwMode="auto">
          <a:xfrm>
            <a:off x="723901" y="1828800"/>
            <a:ext cx="7523164" cy="4994276"/>
            <a:chOff x="552" y="1296"/>
            <a:chExt cx="4739" cy="3146"/>
          </a:xfrm>
        </p:grpSpPr>
        <p:sp>
          <p:nvSpPr>
            <p:cNvPr id="20" name="Freeform 21"/>
            <p:cNvSpPr>
              <a:spLocks/>
            </p:cNvSpPr>
            <p:nvPr/>
          </p:nvSpPr>
          <p:spPr bwMode="gray">
            <a:xfrm rot="17392919">
              <a:off x="3833" y="1612"/>
              <a:ext cx="725" cy="20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100000">
                  <a:schemeClr val="bg2">
                    <a:lumMod val="10000"/>
                  </a:schemeClr>
                </a:gs>
                <a:gs pos="52000">
                  <a:schemeClr val="folHlink">
                    <a:alpha val="54000"/>
                  </a:schemeClr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99" name="Freeform 19"/>
            <p:cNvSpPr>
              <a:spLocks/>
            </p:cNvSpPr>
            <p:nvPr/>
          </p:nvSpPr>
          <p:spPr bwMode="gray">
            <a:xfrm rot="1276317">
              <a:off x="2272" y="2251"/>
              <a:ext cx="725" cy="20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447EC4">
                    <a:gamma/>
                    <a:tint val="0"/>
                    <a:invGamma/>
                  </a:srgbClr>
                </a:gs>
                <a:gs pos="100000">
                  <a:srgbClr val="447EC4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00" name="Freeform 20"/>
            <p:cNvSpPr>
              <a:spLocks/>
            </p:cNvSpPr>
            <p:nvPr/>
          </p:nvSpPr>
          <p:spPr bwMode="gray">
            <a:xfrm rot="6617928">
              <a:off x="1234" y="1191"/>
              <a:ext cx="725" cy="20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2A684C">
                    <a:gamma/>
                    <a:tint val="0"/>
                    <a:invGamma/>
                  </a:srgbClr>
                </a:gs>
                <a:gs pos="100000">
                  <a:srgbClr val="2A684C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01" name="Freeform 21"/>
            <p:cNvSpPr>
              <a:spLocks/>
            </p:cNvSpPr>
            <p:nvPr/>
          </p:nvSpPr>
          <p:spPr bwMode="gray">
            <a:xfrm rot="-7471624">
              <a:off x="3024" y="614"/>
              <a:ext cx="725" cy="20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7302" name="Group 22"/>
            <p:cNvGrpSpPr>
              <a:grpSpLocks/>
            </p:cNvGrpSpPr>
            <p:nvPr/>
          </p:nvGrpSpPr>
          <p:grpSpPr bwMode="auto">
            <a:xfrm>
              <a:off x="552" y="1440"/>
              <a:ext cx="4706" cy="3002"/>
              <a:chOff x="21" y="1104"/>
              <a:chExt cx="5624" cy="3587"/>
            </a:xfrm>
          </p:grpSpPr>
          <p:sp>
            <p:nvSpPr>
              <p:cNvPr id="97303" name="Freeform 23"/>
              <p:cNvSpPr>
                <a:spLocks/>
              </p:cNvSpPr>
              <p:nvPr/>
            </p:nvSpPr>
            <p:spPr bwMode="gray">
              <a:xfrm rot="2070813">
                <a:off x="1989" y="2195"/>
                <a:ext cx="866" cy="24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98" y="32"/>
                  </a:cxn>
                  <a:cxn ang="0">
                    <a:pos x="147" y="54"/>
                  </a:cxn>
                  <a:cxn ang="0">
                    <a:pos x="195" y="81"/>
                  </a:cxn>
                  <a:cxn ang="0">
                    <a:pos x="242" y="111"/>
                  </a:cxn>
                  <a:cxn ang="0">
                    <a:pos x="288" y="147"/>
                  </a:cxn>
                  <a:cxn ang="0">
                    <a:pos x="333" y="185"/>
                  </a:cxn>
                  <a:cxn ang="0">
                    <a:pos x="377" y="228"/>
                  </a:cxn>
                  <a:cxn ang="0">
                    <a:pos x="418" y="275"/>
                  </a:cxn>
                  <a:cxn ang="0">
                    <a:pos x="457" y="325"/>
                  </a:cxn>
                  <a:cxn ang="0">
                    <a:pos x="493" y="379"/>
                  </a:cxn>
                  <a:cxn ang="0">
                    <a:pos x="526" y="437"/>
                  </a:cxn>
                  <a:cxn ang="0">
                    <a:pos x="555" y="497"/>
                  </a:cxn>
                  <a:cxn ang="0">
                    <a:pos x="582" y="562"/>
                  </a:cxn>
                  <a:cxn ang="0">
                    <a:pos x="604" y="630"/>
                  </a:cxn>
                  <a:cxn ang="0">
                    <a:pos x="621" y="700"/>
                  </a:cxn>
                  <a:cxn ang="0">
                    <a:pos x="634" y="774"/>
                  </a:cxn>
                  <a:cxn ang="0">
                    <a:pos x="642" y="851"/>
                  </a:cxn>
                  <a:cxn ang="0">
                    <a:pos x="646" y="930"/>
                  </a:cxn>
                  <a:cxn ang="0">
                    <a:pos x="643" y="1011"/>
                  </a:cxn>
                  <a:cxn ang="0">
                    <a:pos x="636" y="1086"/>
                  </a:cxn>
                  <a:cxn ang="0">
                    <a:pos x="623" y="1160"/>
                  </a:cxn>
                  <a:cxn ang="0">
                    <a:pos x="607" y="1230"/>
                  </a:cxn>
                  <a:cxn ang="0">
                    <a:pos x="585" y="1297"/>
                  </a:cxn>
                  <a:cxn ang="0">
                    <a:pos x="561" y="1361"/>
                  </a:cxn>
                  <a:cxn ang="0">
                    <a:pos x="533" y="1421"/>
                  </a:cxn>
                  <a:cxn ang="0">
                    <a:pos x="500" y="1478"/>
                  </a:cxn>
                  <a:cxn ang="0">
                    <a:pos x="466" y="1532"/>
                  </a:cxn>
                  <a:cxn ang="0">
                    <a:pos x="428" y="1582"/>
                  </a:cxn>
                  <a:cxn ang="0">
                    <a:pos x="388" y="1627"/>
                  </a:cxn>
                  <a:cxn ang="0">
                    <a:pos x="345" y="1670"/>
                  </a:cxn>
                  <a:cxn ang="0">
                    <a:pos x="301" y="1709"/>
                  </a:cxn>
                  <a:cxn ang="0">
                    <a:pos x="254" y="1744"/>
                  </a:cxn>
                  <a:cxn ang="0">
                    <a:pos x="205" y="1776"/>
                  </a:cxn>
                  <a:cxn ang="0">
                    <a:pos x="156" y="1803"/>
                  </a:cxn>
                  <a:cxn ang="0">
                    <a:pos x="104" y="1826"/>
                  </a:cxn>
                  <a:cxn ang="0">
                    <a:pos x="53" y="1846"/>
                  </a:cxn>
                  <a:cxn ang="0">
                    <a:pos x="0" y="1861"/>
                  </a:cxn>
                  <a:cxn ang="0">
                    <a:pos x="0" y="0"/>
                  </a:cxn>
                </a:cxnLst>
                <a:rect l="0" t="0" r="r" b="b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FDBDF"/>
                  </a:gs>
                </a:gsLst>
                <a:lin ang="0" scaled="1"/>
              </a:gra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4" name="Freeform 24"/>
              <p:cNvSpPr>
                <a:spLocks/>
              </p:cNvSpPr>
              <p:nvPr/>
            </p:nvSpPr>
            <p:spPr bwMode="gray">
              <a:xfrm rot="7412424">
                <a:off x="836" y="691"/>
                <a:ext cx="866" cy="24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98" y="32"/>
                  </a:cxn>
                  <a:cxn ang="0">
                    <a:pos x="147" y="54"/>
                  </a:cxn>
                  <a:cxn ang="0">
                    <a:pos x="195" y="81"/>
                  </a:cxn>
                  <a:cxn ang="0">
                    <a:pos x="242" y="111"/>
                  </a:cxn>
                  <a:cxn ang="0">
                    <a:pos x="288" y="147"/>
                  </a:cxn>
                  <a:cxn ang="0">
                    <a:pos x="333" y="185"/>
                  </a:cxn>
                  <a:cxn ang="0">
                    <a:pos x="377" y="228"/>
                  </a:cxn>
                  <a:cxn ang="0">
                    <a:pos x="418" y="275"/>
                  </a:cxn>
                  <a:cxn ang="0">
                    <a:pos x="457" y="325"/>
                  </a:cxn>
                  <a:cxn ang="0">
                    <a:pos x="493" y="379"/>
                  </a:cxn>
                  <a:cxn ang="0">
                    <a:pos x="526" y="437"/>
                  </a:cxn>
                  <a:cxn ang="0">
                    <a:pos x="555" y="497"/>
                  </a:cxn>
                  <a:cxn ang="0">
                    <a:pos x="582" y="562"/>
                  </a:cxn>
                  <a:cxn ang="0">
                    <a:pos x="604" y="630"/>
                  </a:cxn>
                  <a:cxn ang="0">
                    <a:pos x="621" y="700"/>
                  </a:cxn>
                  <a:cxn ang="0">
                    <a:pos x="634" y="774"/>
                  </a:cxn>
                  <a:cxn ang="0">
                    <a:pos x="642" y="851"/>
                  </a:cxn>
                  <a:cxn ang="0">
                    <a:pos x="646" y="930"/>
                  </a:cxn>
                  <a:cxn ang="0">
                    <a:pos x="643" y="1011"/>
                  </a:cxn>
                  <a:cxn ang="0">
                    <a:pos x="636" y="1086"/>
                  </a:cxn>
                  <a:cxn ang="0">
                    <a:pos x="623" y="1160"/>
                  </a:cxn>
                  <a:cxn ang="0">
                    <a:pos x="607" y="1230"/>
                  </a:cxn>
                  <a:cxn ang="0">
                    <a:pos x="585" y="1297"/>
                  </a:cxn>
                  <a:cxn ang="0">
                    <a:pos x="561" y="1361"/>
                  </a:cxn>
                  <a:cxn ang="0">
                    <a:pos x="533" y="1421"/>
                  </a:cxn>
                  <a:cxn ang="0">
                    <a:pos x="500" y="1478"/>
                  </a:cxn>
                  <a:cxn ang="0">
                    <a:pos x="466" y="1532"/>
                  </a:cxn>
                  <a:cxn ang="0">
                    <a:pos x="428" y="1582"/>
                  </a:cxn>
                  <a:cxn ang="0">
                    <a:pos x="388" y="1627"/>
                  </a:cxn>
                  <a:cxn ang="0">
                    <a:pos x="345" y="1670"/>
                  </a:cxn>
                  <a:cxn ang="0">
                    <a:pos x="301" y="1709"/>
                  </a:cxn>
                  <a:cxn ang="0">
                    <a:pos x="254" y="1744"/>
                  </a:cxn>
                  <a:cxn ang="0">
                    <a:pos x="205" y="1776"/>
                  </a:cxn>
                  <a:cxn ang="0">
                    <a:pos x="156" y="1803"/>
                  </a:cxn>
                  <a:cxn ang="0">
                    <a:pos x="104" y="1826"/>
                  </a:cxn>
                  <a:cxn ang="0">
                    <a:pos x="53" y="1846"/>
                  </a:cxn>
                  <a:cxn ang="0">
                    <a:pos x="0" y="1861"/>
                  </a:cxn>
                  <a:cxn ang="0">
                    <a:pos x="0" y="0"/>
                  </a:cxn>
                </a:cxnLst>
                <a:rect l="0" t="0" r="r" b="b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FDBDF"/>
                  </a:gs>
                </a:gsLst>
                <a:lin ang="0" scaled="1"/>
              </a:gra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5" name="Freeform 25"/>
              <p:cNvSpPr>
                <a:spLocks/>
              </p:cNvSpPr>
              <p:nvPr/>
            </p:nvSpPr>
            <p:spPr bwMode="gray">
              <a:xfrm rot="-6677128">
                <a:off x="3071" y="289"/>
                <a:ext cx="866" cy="24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98" y="32"/>
                  </a:cxn>
                  <a:cxn ang="0">
                    <a:pos x="147" y="54"/>
                  </a:cxn>
                  <a:cxn ang="0">
                    <a:pos x="195" y="81"/>
                  </a:cxn>
                  <a:cxn ang="0">
                    <a:pos x="242" y="111"/>
                  </a:cxn>
                  <a:cxn ang="0">
                    <a:pos x="288" y="147"/>
                  </a:cxn>
                  <a:cxn ang="0">
                    <a:pos x="333" y="185"/>
                  </a:cxn>
                  <a:cxn ang="0">
                    <a:pos x="377" y="228"/>
                  </a:cxn>
                  <a:cxn ang="0">
                    <a:pos x="418" y="275"/>
                  </a:cxn>
                  <a:cxn ang="0">
                    <a:pos x="457" y="325"/>
                  </a:cxn>
                  <a:cxn ang="0">
                    <a:pos x="493" y="379"/>
                  </a:cxn>
                  <a:cxn ang="0">
                    <a:pos x="526" y="437"/>
                  </a:cxn>
                  <a:cxn ang="0">
                    <a:pos x="555" y="497"/>
                  </a:cxn>
                  <a:cxn ang="0">
                    <a:pos x="582" y="562"/>
                  </a:cxn>
                  <a:cxn ang="0">
                    <a:pos x="604" y="630"/>
                  </a:cxn>
                  <a:cxn ang="0">
                    <a:pos x="621" y="700"/>
                  </a:cxn>
                  <a:cxn ang="0">
                    <a:pos x="634" y="774"/>
                  </a:cxn>
                  <a:cxn ang="0">
                    <a:pos x="642" y="851"/>
                  </a:cxn>
                  <a:cxn ang="0">
                    <a:pos x="646" y="930"/>
                  </a:cxn>
                  <a:cxn ang="0">
                    <a:pos x="643" y="1011"/>
                  </a:cxn>
                  <a:cxn ang="0">
                    <a:pos x="636" y="1086"/>
                  </a:cxn>
                  <a:cxn ang="0">
                    <a:pos x="623" y="1160"/>
                  </a:cxn>
                  <a:cxn ang="0">
                    <a:pos x="607" y="1230"/>
                  </a:cxn>
                  <a:cxn ang="0">
                    <a:pos x="585" y="1297"/>
                  </a:cxn>
                  <a:cxn ang="0">
                    <a:pos x="561" y="1361"/>
                  </a:cxn>
                  <a:cxn ang="0">
                    <a:pos x="533" y="1421"/>
                  </a:cxn>
                  <a:cxn ang="0">
                    <a:pos x="500" y="1478"/>
                  </a:cxn>
                  <a:cxn ang="0">
                    <a:pos x="466" y="1532"/>
                  </a:cxn>
                  <a:cxn ang="0">
                    <a:pos x="428" y="1582"/>
                  </a:cxn>
                  <a:cxn ang="0">
                    <a:pos x="388" y="1627"/>
                  </a:cxn>
                  <a:cxn ang="0">
                    <a:pos x="345" y="1670"/>
                  </a:cxn>
                  <a:cxn ang="0">
                    <a:pos x="301" y="1709"/>
                  </a:cxn>
                  <a:cxn ang="0">
                    <a:pos x="254" y="1744"/>
                  </a:cxn>
                  <a:cxn ang="0">
                    <a:pos x="205" y="1776"/>
                  </a:cxn>
                  <a:cxn ang="0">
                    <a:pos x="156" y="1803"/>
                  </a:cxn>
                  <a:cxn ang="0">
                    <a:pos x="104" y="1826"/>
                  </a:cxn>
                  <a:cxn ang="0">
                    <a:pos x="53" y="1846"/>
                  </a:cxn>
                  <a:cxn ang="0">
                    <a:pos x="0" y="1861"/>
                  </a:cxn>
                  <a:cxn ang="0">
                    <a:pos x="0" y="0"/>
                  </a:cxn>
                </a:cxnLst>
                <a:rect l="0" t="0" r="r" b="b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FDBDF"/>
                  </a:gs>
                </a:gsLst>
                <a:lin ang="0" scaled="1"/>
              </a:gra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gray">
              <a:xfrm rot="17952907">
                <a:off x="3964" y="1508"/>
                <a:ext cx="866" cy="249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98" y="32"/>
                  </a:cxn>
                  <a:cxn ang="0">
                    <a:pos x="147" y="54"/>
                  </a:cxn>
                  <a:cxn ang="0">
                    <a:pos x="195" y="81"/>
                  </a:cxn>
                  <a:cxn ang="0">
                    <a:pos x="242" y="111"/>
                  </a:cxn>
                  <a:cxn ang="0">
                    <a:pos x="288" y="147"/>
                  </a:cxn>
                  <a:cxn ang="0">
                    <a:pos x="333" y="185"/>
                  </a:cxn>
                  <a:cxn ang="0">
                    <a:pos x="377" y="228"/>
                  </a:cxn>
                  <a:cxn ang="0">
                    <a:pos x="418" y="275"/>
                  </a:cxn>
                  <a:cxn ang="0">
                    <a:pos x="457" y="325"/>
                  </a:cxn>
                  <a:cxn ang="0">
                    <a:pos x="493" y="379"/>
                  </a:cxn>
                  <a:cxn ang="0">
                    <a:pos x="526" y="437"/>
                  </a:cxn>
                  <a:cxn ang="0">
                    <a:pos x="555" y="497"/>
                  </a:cxn>
                  <a:cxn ang="0">
                    <a:pos x="582" y="562"/>
                  </a:cxn>
                  <a:cxn ang="0">
                    <a:pos x="604" y="630"/>
                  </a:cxn>
                  <a:cxn ang="0">
                    <a:pos x="621" y="700"/>
                  </a:cxn>
                  <a:cxn ang="0">
                    <a:pos x="634" y="774"/>
                  </a:cxn>
                  <a:cxn ang="0">
                    <a:pos x="642" y="851"/>
                  </a:cxn>
                  <a:cxn ang="0">
                    <a:pos x="646" y="930"/>
                  </a:cxn>
                  <a:cxn ang="0">
                    <a:pos x="643" y="1011"/>
                  </a:cxn>
                  <a:cxn ang="0">
                    <a:pos x="636" y="1086"/>
                  </a:cxn>
                  <a:cxn ang="0">
                    <a:pos x="623" y="1160"/>
                  </a:cxn>
                  <a:cxn ang="0">
                    <a:pos x="607" y="1230"/>
                  </a:cxn>
                  <a:cxn ang="0">
                    <a:pos x="585" y="1297"/>
                  </a:cxn>
                  <a:cxn ang="0">
                    <a:pos x="561" y="1361"/>
                  </a:cxn>
                  <a:cxn ang="0">
                    <a:pos x="533" y="1421"/>
                  </a:cxn>
                  <a:cxn ang="0">
                    <a:pos x="500" y="1478"/>
                  </a:cxn>
                  <a:cxn ang="0">
                    <a:pos x="466" y="1532"/>
                  </a:cxn>
                  <a:cxn ang="0">
                    <a:pos x="428" y="1582"/>
                  </a:cxn>
                  <a:cxn ang="0">
                    <a:pos x="388" y="1627"/>
                  </a:cxn>
                  <a:cxn ang="0">
                    <a:pos x="345" y="1670"/>
                  </a:cxn>
                  <a:cxn ang="0">
                    <a:pos x="301" y="1709"/>
                  </a:cxn>
                  <a:cxn ang="0">
                    <a:pos x="254" y="1744"/>
                  </a:cxn>
                  <a:cxn ang="0">
                    <a:pos x="205" y="1776"/>
                  </a:cxn>
                  <a:cxn ang="0">
                    <a:pos x="156" y="1803"/>
                  </a:cxn>
                  <a:cxn ang="0">
                    <a:pos x="104" y="1826"/>
                  </a:cxn>
                  <a:cxn ang="0">
                    <a:pos x="53" y="1846"/>
                  </a:cxn>
                  <a:cxn ang="0">
                    <a:pos x="0" y="1861"/>
                  </a:cxn>
                  <a:cxn ang="0">
                    <a:pos x="0" y="0"/>
                  </a:cxn>
                </a:cxnLst>
                <a:rect l="0" t="0" r="r" b="b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FDBDF"/>
                  </a:gs>
                </a:gsLst>
                <a:lin ang="0" scaled="1"/>
              </a:gra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306" name="Group 26"/>
            <p:cNvGrpSpPr>
              <a:grpSpLocks/>
            </p:cNvGrpSpPr>
            <p:nvPr/>
          </p:nvGrpSpPr>
          <p:grpSpPr bwMode="auto">
            <a:xfrm>
              <a:off x="2543" y="1899"/>
              <a:ext cx="844" cy="843"/>
              <a:chOff x="2016" y="1920"/>
              <a:chExt cx="1680" cy="1680"/>
            </a:xfrm>
          </p:grpSpPr>
          <p:sp>
            <p:nvSpPr>
              <p:cNvPr id="97307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F14343">
                      <a:gamma/>
                      <a:shade val="60784"/>
                      <a:invGamma/>
                    </a:srgbClr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308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7310" name="Text Box 30"/>
            <p:cNvSpPr txBox="1">
              <a:spLocks noChangeArrowheads="1"/>
            </p:cNvSpPr>
            <p:nvPr/>
          </p:nvSpPr>
          <p:spPr bwMode="auto">
            <a:xfrm>
              <a:off x="717" y="1809"/>
              <a:ext cx="1889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 algn="r" eaLnBrk="0" hangingPunct="0"/>
              <a:r>
                <a:rPr lang="ru-RU" sz="1600" dirty="0" smtClean="0"/>
                <a:t>команды работы с дискетами</a:t>
              </a:r>
            </a:p>
          </p:txBody>
        </p:sp>
        <p:sp>
          <p:nvSpPr>
            <p:cNvPr id="97311" name="Text Box 31"/>
            <p:cNvSpPr txBox="1">
              <a:spLocks noChangeArrowheads="1"/>
            </p:cNvSpPr>
            <p:nvPr/>
          </p:nvSpPr>
          <p:spPr bwMode="auto">
            <a:xfrm>
              <a:off x="3347" y="1497"/>
              <a:ext cx="1944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 eaLnBrk="0" hangingPunct="0"/>
              <a:r>
                <a:rPr lang="ru-RU" sz="1600" dirty="0" smtClean="0"/>
                <a:t>команды работы с каталогами</a:t>
              </a:r>
            </a:p>
            <a:p>
              <a:pPr eaLnBrk="0" hangingPunct="0"/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97312" name="Text Box 32"/>
            <p:cNvSpPr txBox="1">
              <a:spLocks noChangeArrowheads="1"/>
            </p:cNvSpPr>
            <p:nvPr/>
          </p:nvSpPr>
          <p:spPr bwMode="auto">
            <a:xfrm>
              <a:off x="951" y="3204"/>
              <a:ext cx="1990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/>
              <a:r>
                <a:rPr lang="ru-RU" sz="1600" dirty="0" smtClean="0"/>
                <a:t>команды управления системой</a:t>
              </a:r>
              <a:endParaRPr lang="ru-RU" sz="1600" dirty="0"/>
            </a:p>
          </p:txBody>
        </p:sp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3156" y="2979"/>
              <a:ext cx="1818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/>
              <a:r>
                <a:rPr lang="ru-RU" sz="1600" dirty="0" smtClean="0"/>
                <a:t>команды работы с файлами</a:t>
              </a:r>
              <a:endParaRPr lang="ru-RU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Недостатки системы:</a:t>
            </a:r>
            <a:endParaRPr lang="en-US" sz="2400" dirty="0"/>
          </a:p>
        </p:txBody>
      </p:sp>
      <p:grpSp>
        <p:nvGrpSpPr>
          <p:cNvPr id="99331" name="Group 3"/>
          <p:cNvGrpSpPr>
            <a:grpSpLocks/>
          </p:cNvGrpSpPr>
          <p:nvPr/>
        </p:nvGrpSpPr>
        <p:grpSpPr bwMode="auto">
          <a:xfrm>
            <a:off x="1000100" y="1214422"/>
            <a:ext cx="5310210" cy="1643074"/>
            <a:chOff x="720" y="1296"/>
            <a:chExt cx="1363" cy="1994"/>
          </a:xfrm>
        </p:grpSpPr>
        <p:sp>
          <p:nvSpPr>
            <p:cNvPr id="99332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33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35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pSp>
          <p:nvGrpSpPr>
            <p:cNvPr id="99338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395"/>
              <a:chOff x="1289" y="582"/>
              <a:chExt cx="668" cy="652"/>
            </a:xfrm>
          </p:grpSpPr>
          <p:sp>
            <p:nvSpPr>
              <p:cNvPr id="99339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540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/>
                <a:endParaRPr lang="ru-RU"/>
              </a:p>
            </p:txBody>
          </p:sp>
          <p:sp>
            <p:nvSpPr>
              <p:cNvPr id="99340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9341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9342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9343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9344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99345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5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-</a:t>
              </a:r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DOS</a:t>
              </a:r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 работает с 640 </a:t>
              </a:r>
              <a:r>
                <a:rPr lang="ru-RU" dirty="0" err="1" smtClean="0">
                  <a:solidFill>
                    <a:schemeClr val="bg2">
                      <a:lumMod val="10000"/>
                    </a:schemeClr>
                  </a:solidFill>
                </a:rPr>
                <a:t>Кбайтами</a:t>
              </a:r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 ОП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99346" name="Group 18"/>
          <p:cNvGrpSpPr>
            <a:grpSpLocks/>
          </p:cNvGrpSpPr>
          <p:nvPr/>
        </p:nvGrpSpPr>
        <p:grpSpPr bwMode="auto">
          <a:xfrm>
            <a:off x="1285820" y="1928801"/>
            <a:ext cx="5500726" cy="1714511"/>
            <a:chOff x="2208" y="1296"/>
            <a:chExt cx="1363" cy="1994"/>
          </a:xfrm>
        </p:grpSpPr>
        <p:sp>
          <p:nvSpPr>
            <p:cNvPr id="99347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48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50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51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327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endParaRPr lang="ru-RU"/>
            </a:p>
          </p:txBody>
        </p:sp>
        <p:sp>
          <p:nvSpPr>
            <p:cNvPr id="99352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99353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99354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99355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99356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99357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11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Не позволяет работать с загружаемыми драйверами для различных видеокарт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99360" name="Group 32"/>
          <p:cNvGrpSpPr>
            <a:grpSpLocks/>
          </p:cNvGrpSpPr>
          <p:nvPr/>
        </p:nvGrpSpPr>
        <p:grpSpPr bwMode="auto">
          <a:xfrm>
            <a:off x="1643010" y="2928933"/>
            <a:ext cx="5518206" cy="1593839"/>
            <a:chOff x="3696" y="1296"/>
            <a:chExt cx="1363" cy="1994"/>
          </a:xfrm>
        </p:grpSpPr>
        <p:sp>
          <p:nvSpPr>
            <p:cNvPr id="99361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62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64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pSp>
          <p:nvGrpSpPr>
            <p:cNvPr id="99365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395"/>
              <a:chOff x="1289" y="582"/>
              <a:chExt cx="668" cy="652"/>
            </a:xfrm>
          </p:grpSpPr>
          <p:sp>
            <p:nvSpPr>
              <p:cNvPr id="99366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540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/>
                <a:endParaRPr lang="ru-RU"/>
              </a:p>
            </p:txBody>
          </p:sp>
          <p:sp>
            <p:nvSpPr>
              <p:cNvPr id="99367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9368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9369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9370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9371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99372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12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vl="0" algn="ctr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Однозадачная (запуск нескольких программ невозможен с переключением между ними).</a:t>
              </a:r>
              <a:endParaRPr lang="ru-RU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63" name="Group 18"/>
          <p:cNvGrpSpPr>
            <a:grpSpLocks/>
          </p:cNvGrpSpPr>
          <p:nvPr/>
        </p:nvGrpSpPr>
        <p:grpSpPr bwMode="auto">
          <a:xfrm>
            <a:off x="1857324" y="3929065"/>
            <a:ext cx="5715008" cy="1857388"/>
            <a:chOff x="2208" y="1296"/>
            <a:chExt cx="1365" cy="2034"/>
          </a:xfrm>
        </p:grpSpPr>
        <p:sp>
          <p:nvSpPr>
            <p:cNvPr id="64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5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6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327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endParaRPr lang="ru-RU"/>
            </a:p>
          </p:txBody>
        </p:sp>
        <p:sp>
          <p:nvSpPr>
            <p:cNvPr id="6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6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7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7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72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0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2">
                      <a:lumMod val="10000"/>
                    </a:schemeClr>
                  </a:solidFill>
                </a:rPr>
                <a:t>4</a:t>
              </a:r>
              <a:endParaRPr lang="en-US" sz="2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73" name="Text Box 29"/>
            <p:cNvSpPr txBox="1">
              <a:spLocks noChangeArrowheads="1"/>
            </p:cNvSpPr>
            <p:nvPr/>
          </p:nvSpPr>
          <p:spPr bwMode="gray">
            <a:xfrm>
              <a:off x="2277" y="1701"/>
              <a:ext cx="1296" cy="16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Интерфейс командной строки предоставляет всего одну строку экрана, в которой он может вводить команды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9" name="Group 18"/>
          <p:cNvGrpSpPr>
            <a:grpSpLocks/>
          </p:cNvGrpSpPr>
          <p:nvPr/>
        </p:nvGrpSpPr>
        <p:grpSpPr bwMode="auto">
          <a:xfrm>
            <a:off x="2428828" y="5214949"/>
            <a:ext cx="5715008" cy="1463695"/>
            <a:chOff x="2208" y="1296"/>
            <a:chExt cx="1365" cy="1994"/>
          </a:xfrm>
        </p:grpSpPr>
        <p:sp>
          <p:nvSpPr>
            <p:cNvPr id="53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0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4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327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endParaRPr lang="ru-RU"/>
            </a:p>
          </p:txBody>
        </p:sp>
        <p:sp>
          <p:nvSpPr>
            <p:cNvPr id="55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56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57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58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59" name="Text Box 28"/>
            <p:cNvSpPr txBox="1">
              <a:spLocks noChangeArrowheads="1"/>
            </p:cNvSpPr>
            <p:nvPr/>
          </p:nvSpPr>
          <p:spPr bwMode="gray">
            <a:xfrm>
              <a:off x="2822" y="1374"/>
              <a:ext cx="78" cy="4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2">
                      <a:lumMod val="10000"/>
                    </a:schemeClr>
                  </a:solidFill>
                </a:rPr>
                <a:t>5</a:t>
              </a:r>
              <a:endParaRPr lang="en-US" sz="2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60" name="Text Box 29"/>
            <p:cNvSpPr txBox="1">
              <a:spLocks noChangeArrowheads="1"/>
            </p:cNvSpPr>
            <p:nvPr/>
          </p:nvSpPr>
          <p:spPr bwMode="gray">
            <a:xfrm>
              <a:off x="2277" y="1701"/>
              <a:ext cx="1296" cy="10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vl="0" algn="ctr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Команды должны быть написаны на языке </a:t>
              </a:r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MS</a:t>
              </a:r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-</a:t>
              </a:r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DOS</a:t>
              </a:r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</a:rPr>
                <a:t> и для работы в этой системе необходимо их помнить.</a:t>
              </a:r>
              <a:endParaRPr lang="ru-RU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643050"/>
            <a:ext cx="8501122" cy="35719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Домашнее задание: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1. Запомнить основные понятия темы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2. Подготовить сообщение об истории создания </a:t>
            </a:r>
            <a:r>
              <a:rPr lang="en-US" sz="3200" dirty="0" smtClean="0">
                <a:solidFill>
                  <a:srgbClr val="FF0000"/>
                </a:solidFill>
              </a:rPr>
              <a:t>MS DOS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3. Подготовиться к лабораторной работе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235</TotalTime>
  <Words>245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Операционная система MS DOS</vt:lpstr>
      <vt:lpstr>Слайд 2</vt:lpstr>
      <vt:lpstr>Что такое MS DOS?</vt:lpstr>
      <vt:lpstr>Модули DOS</vt:lpstr>
      <vt:lpstr>Размещение модулей </vt:lpstr>
      <vt:lpstr>Файловая система</vt:lpstr>
      <vt:lpstr>Группы команд DOS</vt:lpstr>
      <vt:lpstr>Недостатки системы:</vt:lpstr>
      <vt:lpstr>Домашнее задание:  1. Запомнить основные понятия темы 2. Подготовить сообщение об истории создания MS DOS 3. Подготовиться к лабораторной работе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Операционная система MS DOS</dc:title>
  <dc:creator>user</dc:creator>
  <cp:lastModifiedBy>user</cp:lastModifiedBy>
  <cp:revision>33</cp:revision>
  <dcterms:created xsi:type="dcterms:W3CDTF">2009-12-16T11:44:31Z</dcterms:created>
  <dcterms:modified xsi:type="dcterms:W3CDTF">2012-11-02T10:30:39Z</dcterms:modified>
</cp:coreProperties>
</file>